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67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0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7302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594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0906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85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06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65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55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1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74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6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705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79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84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D61C7-60E9-4C19-B11F-0DE653A3454D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58CFAD-8572-4769-AC17-3D08DE19DE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37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09372-5A6E-E6B4-99C2-C66C3F9BD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058" y="805649"/>
            <a:ext cx="11426982" cy="1935178"/>
          </a:xfrm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br>
              <a:rPr lang="fr-FR" sz="3000" b="1" dirty="0">
                <a:solidFill>
                  <a:srgbClr val="1276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3000" b="1" dirty="0">
                <a:solidFill>
                  <a:srgbClr val="1276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3000" b="1" dirty="0">
                <a:solidFill>
                  <a:srgbClr val="1276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000" b="1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veille informationnelle</a:t>
            </a:r>
            <a:r>
              <a:rPr lang="fr-FR" sz="3000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adapté aux alternants de </a:t>
            </a:r>
            <a:r>
              <a:rPr lang="fr-FR" sz="3000" b="1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BTS SP3S </a:t>
            </a:r>
            <a:br>
              <a:rPr lang="fr-FR" sz="3000" b="1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000" b="1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(Services et Prestations des Secteurs Sanitaire et Social)</a:t>
            </a:r>
            <a:r>
              <a:rPr lang="fr-FR" sz="3000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fr-FR" sz="3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7FE6D8-88AE-43DD-F9EB-1BCF22648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58" y="2805332"/>
            <a:ext cx="10313406" cy="2708227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b="1" dirty="0">
                <a:solidFill>
                  <a:srgbClr val="6B5E9B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Définition de la veille informationnelle</a:t>
            </a:r>
            <a:endParaRPr lang="fr-FR" sz="2400" dirty="0">
              <a:effectLst/>
              <a:latin typeface="Abad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veille informationnelle est un processus </a:t>
            </a:r>
            <a:r>
              <a:rPr lang="fr-FR" sz="2400" b="1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organisé et continu</a:t>
            </a:r>
            <a:r>
              <a:rPr lang="fr-FR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sz="2400" b="1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recherche, collecte, analyse et diffusion</a:t>
            </a:r>
            <a:r>
              <a:rPr lang="fr-FR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d’informations pertinentes dans un domaine donné, en vue de </a:t>
            </a:r>
            <a:r>
              <a:rPr lang="fr-FR" sz="2400" b="1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prendre des décisions stratégiques</a:t>
            </a:r>
            <a:r>
              <a:rPr lang="fr-FR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d’</a:t>
            </a:r>
            <a:r>
              <a:rPr lang="fr-FR" sz="2400" b="1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adapter ses pratiques professionnelles</a:t>
            </a:r>
            <a:r>
              <a:rPr lang="fr-FR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dirty="0">
              <a:effectLst/>
              <a:latin typeface="Abad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935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18E7AE0-17DC-72C3-9191-FBC025F12626}"/>
              </a:ext>
            </a:extLst>
          </p:cNvPr>
          <p:cNvSpPr txBox="1"/>
          <p:nvPr/>
        </p:nvSpPr>
        <p:spPr>
          <a:xfrm>
            <a:off x="516047" y="677946"/>
            <a:ext cx="11425474" cy="5081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b="1" dirty="0">
                <a:solidFill>
                  <a:srgbClr val="7030A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Objectifs de la veille en SP3S</a:t>
            </a:r>
            <a:endParaRPr lang="fr-FR" sz="2400" dirty="0">
              <a:solidFill>
                <a:srgbClr val="7030A0"/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b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le secteur sanitaire et social, la veille permet de :</a:t>
            </a:r>
            <a:endParaRPr lang="fr-FR" sz="2400" b="1" dirty="0">
              <a:solidFill>
                <a:schemeClr val="accent5">
                  <a:lumMod val="75000"/>
                </a:schemeClr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Suivre 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évolution des lois, règlements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politiques sociales (ex : loi sur le handicap, réforme de la sécurité sociale…)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Identifier 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besoins émergents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usagers (ex : inclusion numérique, vieillissement…)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Connaître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dispositifs d’aide et de prise en charge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(ex : APA, PUMA…)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Repérer 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partenaires ou acteurs locaux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Prévenir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fr-FR" sz="2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situations de crise</a:t>
            </a:r>
            <a:r>
              <a:rPr lang="fr-FR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(ex : pandémie, fermeture de services publics…)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8439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33FAF450-CC7C-16D0-7756-3A3A9E8FD774}"/>
              </a:ext>
            </a:extLst>
          </p:cNvPr>
          <p:cNvSpPr txBox="1"/>
          <p:nvPr/>
        </p:nvSpPr>
        <p:spPr>
          <a:xfrm>
            <a:off x="2772463" y="396667"/>
            <a:ext cx="6097554" cy="489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b="1" dirty="0">
                <a:solidFill>
                  <a:srgbClr val="6B5E9B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Les différents types de veille</a:t>
            </a:r>
            <a:endParaRPr lang="fr-FR" sz="24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73BEDFC-5B23-A47B-25FB-61EA1FE69794}"/>
              </a:ext>
            </a:extLst>
          </p:cNvPr>
          <p:cNvSpPr txBox="1"/>
          <p:nvPr/>
        </p:nvSpPr>
        <p:spPr>
          <a:xfrm>
            <a:off x="644898" y="1055317"/>
            <a:ext cx="1064622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Type de veilles   Définitions et exemple en SP3S</a:t>
            </a:r>
          </a:p>
          <a:p>
            <a:endParaRPr lang="fr-FR" sz="2000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latin typeface="Abadi" panose="020B0604020104020204" pitchFamily="34" charset="0"/>
              </a:rPr>
              <a:t>JURIDIQUE  :</a:t>
            </a:r>
          </a:p>
          <a:p>
            <a:r>
              <a:rPr lang="fr-FR" sz="2000" dirty="0">
                <a:latin typeface="Abadi" panose="020B0604020104020204" pitchFamily="34" charset="0"/>
              </a:rPr>
              <a:t>Définition : suivre les évolutions des lois et des normes</a:t>
            </a:r>
          </a:p>
          <a:p>
            <a:r>
              <a:rPr lang="fr-FR" sz="2000" dirty="0">
                <a:latin typeface="Abadi" panose="020B0604020104020204" pitchFamily="34" charset="0"/>
              </a:rPr>
              <a:t>Ex : Nouvelle réforme de l’allocation adulte handicapé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2000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latin typeface="Abadi" panose="020B0604020104020204" pitchFamily="34" charset="0"/>
              </a:rPr>
              <a:t>TECHNOLOGIQUE : </a:t>
            </a:r>
          </a:p>
          <a:p>
            <a:r>
              <a:rPr lang="fr-FR" sz="2000" dirty="0">
                <a:latin typeface="Abadi" panose="020B0604020104020204" pitchFamily="34" charset="0"/>
              </a:rPr>
              <a:t>Définition : Suivre les innovations en outils, logiciels, équipements</a:t>
            </a:r>
          </a:p>
          <a:p>
            <a:r>
              <a:rPr lang="fr-FR" sz="2000" dirty="0">
                <a:latin typeface="Abadi" panose="020B0604020104020204" pitchFamily="34" charset="0"/>
              </a:rPr>
              <a:t>Ex : Application d’e-santé pour les personnes âgées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2000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latin typeface="Abadi" panose="020B0604020104020204" pitchFamily="34" charset="0"/>
              </a:rPr>
              <a:t>CONCURENTIELLE :</a:t>
            </a:r>
          </a:p>
          <a:p>
            <a:r>
              <a:rPr lang="fr-FR" sz="2000" dirty="0">
                <a:latin typeface="Abadi" panose="020B0604020104020204" pitchFamily="34" charset="0"/>
              </a:rPr>
              <a:t>Définition : Observer les pratiques d'autres structures</a:t>
            </a:r>
          </a:p>
          <a:p>
            <a:r>
              <a:rPr lang="fr-FR" sz="2000" dirty="0">
                <a:latin typeface="Abadi" panose="020B0604020104020204" pitchFamily="34" charset="0"/>
              </a:rPr>
              <a:t>Ex : Comparer les services proposés par deux CCAS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2000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latin typeface="Abadi" panose="020B0604020104020204" pitchFamily="34" charset="0"/>
              </a:rPr>
              <a:t>INSTITUTIONNELLE : </a:t>
            </a:r>
          </a:p>
          <a:p>
            <a:r>
              <a:rPr lang="fr-FR" sz="2000" dirty="0">
                <a:latin typeface="Abadi" panose="020B0604020104020204" pitchFamily="34" charset="0"/>
              </a:rPr>
              <a:t>Définition : Suivre les publications des institutions</a:t>
            </a:r>
          </a:p>
          <a:p>
            <a:r>
              <a:rPr lang="fr-FR" sz="2000" dirty="0">
                <a:latin typeface="Abadi" panose="020B0604020104020204" pitchFamily="34" charset="0"/>
              </a:rPr>
              <a:t>Ex :  (CAF, ARS, CNAM…)</a:t>
            </a:r>
          </a:p>
        </p:txBody>
      </p:sp>
    </p:spTree>
    <p:extLst>
      <p:ext uri="{BB962C8B-B14F-4D97-AF65-F5344CB8AC3E}">
        <p14:creationId xmlns:p14="http://schemas.microsoft.com/office/powerpoint/2010/main" val="303191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2365A0A-3030-0B36-A565-DD926F3793D7}"/>
              </a:ext>
            </a:extLst>
          </p:cNvPr>
          <p:cNvSpPr txBox="1"/>
          <p:nvPr/>
        </p:nvSpPr>
        <p:spPr>
          <a:xfrm>
            <a:off x="548845" y="1176764"/>
            <a:ext cx="13333444" cy="6974282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Identifier </a:t>
            </a:r>
            <a:r>
              <a:rPr lang="fr-FR" sz="20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sources fiables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Sites officiels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service-public.fr, legifrance.gouv.fr, ameli.fr, caf.fr…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spcAft>
                <a:spcPts val="1000"/>
              </a:spcAft>
            </a:pPr>
            <a:r>
              <a:rPr lang="en-US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Institutions </a:t>
            </a:r>
            <a:r>
              <a:rPr lang="en-US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ARS, CNSA, CNAM, HAS, ONPE…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UNAPEI, APF France Handicap…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Médias spécialisés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ASH (Actualités Sociales Hebdomadaires), TSA, etc.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0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Choisir </a:t>
            </a: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outils de veille</a:t>
            </a:r>
            <a:r>
              <a:rPr lang="fr-FR" sz="20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Alertes Google</a:t>
            </a:r>
            <a:endParaRPr lang="fr-FR" sz="2000" u="sng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Agrégateurs de flux RSS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0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Feedly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Netvibes)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Newsletters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(CAF, CPAM, Santé Publique France…)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Réseaux sociaux professionnels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(LinkedIn, X/Twitter)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2000" b="1" dirty="0"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2000" b="1" dirty="0"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2000" b="1" dirty="0"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000" b="1" dirty="0">
                <a:solidFill>
                  <a:schemeClr val="accent6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Collecter et organiser </a:t>
            </a:r>
            <a:r>
              <a:rPr lang="fr-FR" sz="2000" b="1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l'information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Fiches de synthès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Tableaux comparatifs</a:t>
            </a:r>
            <a:endParaRPr lang="fr-FR" sz="2000" u="sng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Classement par thème ou date</a:t>
            </a:r>
          </a:p>
          <a:p>
            <a:pPr marL="8001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r-FR" sz="20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000" dirty="0">
                <a:latin typeface="Abadi" panose="020B0604020104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 </a:t>
            </a: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Analyser et diffuser</a:t>
            </a:r>
            <a:r>
              <a:rPr lang="fr-FR" sz="2000" dirty="0">
                <a:solidFill>
                  <a:schemeClr val="accent4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fr-FR" sz="2000" dirty="0">
              <a:solidFill>
                <a:schemeClr val="accent4">
                  <a:lumMod val="75000"/>
                </a:schemeClr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Rédiger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comptes-rendus clairs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Partager 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avec l’équipe ou la direction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fr-FR" sz="20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Proposer</a:t>
            </a:r>
            <a:r>
              <a:rPr lang="fr-FR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actions ou adaptations</a:t>
            </a:r>
            <a:endParaRPr lang="fr-FR" sz="2000" dirty="0">
              <a:effectLst/>
              <a:latin typeface="Abadi" panose="020B0604020104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02CD5B2-45AD-38B3-614A-091EECB5B467}"/>
              </a:ext>
            </a:extLst>
          </p:cNvPr>
          <p:cNvSpPr txBox="1"/>
          <p:nvPr/>
        </p:nvSpPr>
        <p:spPr>
          <a:xfrm>
            <a:off x="2631142" y="466807"/>
            <a:ext cx="65687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7030A0"/>
                </a:solidFill>
                <a:latin typeface="Abadi" panose="020B0604020104020204" pitchFamily="34" charset="0"/>
              </a:rPr>
              <a:t>4. Méthodologie de la veille  </a:t>
            </a:r>
            <a:r>
              <a:rPr lang="fr-FR" sz="22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-  Les Étapes clés :</a:t>
            </a:r>
          </a:p>
        </p:txBody>
      </p:sp>
    </p:spTree>
    <p:extLst>
      <p:ext uri="{BB962C8B-B14F-4D97-AF65-F5344CB8AC3E}">
        <p14:creationId xmlns:p14="http://schemas.microsoft.com/office/powerpoint/2010/main" val="313278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B3703F5-6BA5-6FE0-4CC8-5FA68BDB1298}"/>
              </a:ext>
            </a:extLst>
          </p:cNvPr>
          <p:cNvSpPr txBox="1"/>
          <p:nvPr/>
        </p:nvSpPr>
        <p:spPr>
          <a:xfrm>
            <a:off x="1313283" y="946971"/>
            <a:ext cx="82972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7030A0"/>
                </a:solidFill>
                <a:latin typeface="Abadi" panose="020B0604020104020204" pitchFamily="34" charset="0"/>
              </a:rPr>
              <a:t>5. Compétences mobilisées en </a:t>
            </a: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BTS SP3S</a:t>
            </a:r>
          </a:p>
          <a:p>
            <a:endParaRPr lang="fr-FR" sz="2400" dirty="0">
              <a:solidFill>
                <a:srgbClr val="7030A0"/>
              </a:solidFill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Abadi" panose="020B0604020104020204" pitchFamily="34" charset="0"/>
              </a:rPr>
              <a:t>Organisation et promotion des activités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Abadi" panose="020B0604020104020204" pitchFamily="34" charset="0"/>
              </a:rPr>
              <a:t>Traitement de l'information sociale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Abadi" panose="020B0604020104020204" pitchFamily="34" charset="0"/>
              </a:rPr>
              <a:t>Veille professionnelle et institutionnelle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Abadi" panose="020B0604020104020204" pitchFamily="34" charset="0"/>
              </a:rPr>
              <a:t>Communication professionnelle</a:t>
            </a:r>
          </a:p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721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4A68B2E-B067-7EB7-8009-3B30229DA5A6}"/>
              </a:ext>
            </a:extLst>
          </p:cNvPr>
          <p:cNvSpPr txBox="1"/>
          <p:nvPr/>
        </p:nvSpPr>
        <p:spPr>
          <a:xfrm>
            <a:off x="371193" y="1035736"/>
            <a:ext cx="9316016" cy="2048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b="1" dirty="0">
                <a:solidFill>
                  <a:srgbClr val="6B5E9B"/>
                </a:solidFill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Exemple </a:t>
            </a:r>
            <a:r>
              <a:rPr lang="fr-FR" sz="1800" b="1" dirty="0"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Sujet de veille</a:t>
            </a:r>
            <a:r>
              <a:rPr lang="fr-FR" sz="1800" dirty="0"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i="1" dirty="0">
                <a:solidFill>
                  <a:schemeClr val="accent5">
                    <a:lumMod val="75000"/>
                  </a:schemeClr>
                </a:solidFill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L'évolution de la prise en charge des personnes âgées dépendantes</a:t>
            </a:r>
            <a:endParaRPr lang="fr-FR" sz="14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Sources suivies : site de la CNSA, rapport de la Cour des comptes, loi Grand âge (projets), site du ministère de la santé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effectLst/>
                <a:latin typeface="Bahnschrift Semi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 : proposition d’adapter une plaquette d'information sur les droits des aidants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177556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480</Words>
  <Application>Microsoft Office PowerPoint</Application>
  <PresentationFormat>Grand écran</PresentationFormat>
  <Paragraphs>62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Abadi</vt:lpstr>
      <vt:lpstr>Arial</vt:lpstr>
      <vt:lpstr>Bahnschrift SemiLight</vt:lpstr>
      <vt:lpstr>Calibri</vt:lpstr>
      <vt:lpstr>Symbol</vt:lpstr>
      <vt:lpstr>Times New Roman</vt:lpstr>
      <vt:lpstr>Trebuchet MS</vt:lpstr>
      <vt:lpstr>Wingdings</vt:lpstr>
      <vt:lpstr>Wingdings 3</vt:lpstr>
      <vt:lpstr>Facette</vt:lpstr>
      <vt:lpstr>   La veille informationnelle adapté aux alternants de BTS SP3S  (Services et Prestations des Secteurs Sanitaire et Social). 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GARCIA Esther</dc:creator>
  <cp:lastModifiedBy>GARCIA Esther</cp:lastModifiedBy>
  <cp:revision>2</cp:revision>
  <dcterms:created xsi:type="dcterms:W3CDTF">2025-10-14T08:11:32Z</dcterms:created>
  <dcterms:modified xsi:type="dcterms:W3CDTF">2025-10-14T08:29:25Z</dcterms:modified>
</cp:coreProperties>
</file>